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7" r:id="rId4"/>
    <p:sldId id="258" r:id="rId5"/>
    <p:sldId id="266" r:id="rId6"/>
    <p:sldId id="270" r:id="rId7"/>
    <p:sldId id="263" r:id="rId8"/>
    <p:sldId id="269" r:id="rId9"/>
    <p:sldId id="259" r:id="rId10"/>
    <p:sldId id="267" r:id="rId11"/>
    <p:sldId id="261" r:id="rId12"/>
    <p:sldId id="260" r:id="rId13"/>
    <p:sldId id="262" r:id="rId14"/>
    <p:sldId id="273" r:id="rId15"/>
    <p:sldId id="274" r:id="rId16"/>
    <p:sldId id="268" r:id="rId17"/>
    <p:sldId id="271" r:id="rId18"/>
    <p:sldId id="276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SOHYUN" initials="L" lastIdx="1" clrIdx="0">
    <p:extLst>
      <p:ext uri="{19B8F6BF-5375-455C-9EA6-DF929625EA0E}">
        <p15:presenceInfo xmlns:p15="http://schemas.microsoft.com/office/powerpoint/2012/main" userId="LEES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CF"/>
    <a:srgbClr val="C8C85C"/>
    <a:srgbClr val="CC4C4C"/>
    <a:srgbClr val="567FCA"/>
    <a:srgbClr val="82A1D8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 smtClean="0"/>
              <a:t>트위치</a:t>
            </a:r>
            <a:r>
              <a:rPr lang="en-US" altLang="ko-KR" dirty="0" smtClean="0"/>
              <a:t>(KR)</a:t>
            </a:r>
            <a:r>
              <a:rPr lang="ko-KR" altLang="en-US" dirty="0" smtClean="0"/>
              <a:t> 성장률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성장률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2016년 2월</c:v>
                </c:pt>
                <c:pt idx="1">
                  <c:v>2018년 2월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121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22157168"/>
        <c:axId val="2022156080"/>
      </c:barChart>
      <c:catAx>
        <c:axId val="202215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6080"/>
        <c:crosses val="autoZero"/>
        <c:auto val="1"/>
        <c:lblAlgn val="ctr"/>
        <c:lblOffset val="100"/>
        <c:noMultiLvlLbl val="0"/>
      </c:catAx>
      <c:valAx>
        <c:axId val="202215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215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DCA9A-2913-4468-B66C-0887D76ABD19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6FA58-8F01-4873-94C6-B36BAB53D3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5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5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6FA58-8F01-4873-94C6-B36BAB53D3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36B912-8F14-4454-841F-F830FE1C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BABFFD6-FDD0-4F2B-9B66-760A0968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C7BDE2-087A-4A4E-BFCB-C54C1663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58C36A-5080-4A1F-BD9A-209F167E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26E8C6-FEB9-4E54-82A2-DABAB1DB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22FE70-5AAD-46AC-A3AD-B2FFC97C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75C94ED-F63A-445A-902F-85AA99852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C916FE-88B2-456F-9155-001FC6F1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63F8D2-1235-4969-BC8F-853FCD5C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426888-C4B2-4432-8415-02EF77C0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2380799-B9B6-49A5-BE4F-87339A692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A0DF918-840B-45D2-B837-7C4E5569A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B75E25-B397-4F4A-8857-A02D14A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E837077-09C9-43D3-99B1-B74C9360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16B6BF-CEBF-4743-AB57-FE41059A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8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ADD370-53FE-44C5-9074-47E2559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D08937-E849-4A00-BDD4-07F619C5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DF612E-C229-4FDD-81CF-F633CCAD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1DA4F0-C3D3-4A3A-B77B-AFD11048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E7E67F-EE93-4EB3-AFA8-389F83DA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2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95C7A9-2628-4F2D-8FAD-5467883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C7CA35E-20E5-4286-9FE6-05E33B32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2A9C52-AABA-4146-A783-558D8D8B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C1B6AB-2F4C-4C8C-B3A6-A44F2A61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B3794C-92B6-4B3F-8D28-F3C90F7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4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A66B23-CCBA-4651-BB9D-5892D9D7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E0F50E7-3CE9-43EA-9E3A-A2C8508A9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724CDE-ECB7-400E-BB1F-2CC86000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C01F48B-D319-44D1-BDAC-23C5EFB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F58D82-AD40-4FE0-8A83-7BE1B73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8EB293D-25FD-47E5-9BE8-23B499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02B42E-5366-430E-931F-948440E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00581D1-9821-4AC3-BB51-B12F84B52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47A433D-A49B-4B74-AE18-75CC8413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6885725-5E78-41C4-BFF0-7E60811C1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153D67-3B92-4621-A2D6-7C0EB77D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4B3B4BE-2C5C-48B3-BA79-E2D71BC0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52BBC5D-24C1-4EC7-82AE-78A73D2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7CE8E55-714C-4D96-81E1-9C272EE0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CC9B56-CC2D-4EC5-ADAC-B641C68D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B6E839D-776A-482D-A584-3ADE24E9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6B39A00-DBDF-40F4-B0A8-5C51012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95F81A-DD8A-4275-8137-0597AD08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065F68B-1533-4963-A54B-CEE48C7A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8EE470F-A156-43DB-AF4D-A418A1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9E472DA-D5E2-4F99-8E2A-AB735C09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6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8E2C22-E96D-4E30-829E-C560108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85F714-56E0-45E6-A574-CFBABF0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E1EB69D-CF07-420B-98BD-B53C6001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9EE376-932C-4F20-912A-19A9A923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C08D442-9F4C-4537-AB2F-F5666023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CFFC8C6-17C1-444B-B85B-E71B0A03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4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C56BF2-B225-434A-B878-CF35C517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35853CD-1204-4BFE-9E7D-FA03056BD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0D1046-84F8-47E2-9637-EE1F8D661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573E4D-EA74-4746-B5BF-A9FF0E3A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3508D7C-3EBC-4B81-8BC0-015ACC2D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6D730C-C52D-488A-B3AC-856FBF2E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0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820A22F-101A-402F-A5BB-D095C3AA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450A64-DD20-48B6-913C-D3DE6053C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C6B5C1-6075-4315-A6E3-6CCB2438C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08AD5-9E69-4E2B-9F94-C8CBCC606C5B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EC332D-5CC3-4692-ADAC-F797423C0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AA751D-6B6D-458B-9E99-DFAF8049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F3DB-FE37-43A1-860F-6DD6867A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-debate.com/news/24462/youtube-gaming-ad-revenue-sinks-50-as-gamers-flock-to-twitch" TargetMode="External"/><Relationship Id="rId2" Type="http://schemas.openxmlformats.org/officeDocument/2006/relationships/hyperlink" Target="http://www.khgames.co.kr/news/articleView.html?idxno=1118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A%B8%EC%9C%84%EC%B9%98" TargetMode="External"/><Relationship Id="rId5" Type="http://schemas.openxmlformats.org/officeDocument/2006/relationships/hyperlink" Target="http://techm.kr/bbs/board.php?bo_table=article&amp;wr_id=5130" TargetMode="External"/><Relationship Id="rId4" Type="http://schemas.openxmlformats.org/officeDocument/2006/relationships/hyperlink" Target="https://sullygnom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jpeg"/><Relationship Id="rId4" Type="http://schemas.openxmlformats.org/officeDocument/2006/relationships/image" Target="../media/image3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0DD904-92DF-4C00-9DEF-62DB324CA9DC}"/>
              </a:ext>
            </a:extLst>
          </p:cNvPr>
          <p:cNvSpPr txBox="1"/>
          <p:nvPr/>
        </p:nvSpPr>
        <p:spPr>
          <a:xfrm>
            <a:off x="9392355" y="5664692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2013180049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김천기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2016182029 </a:t>
            </a:r>
            <a:r>
              <a:rPr lang="ko-KR" altLang="en-US" sz="2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이소현</a:t>
            </a:r>
            <a:endParaRPr lang="en-US" altLang="ko-KR" sz="2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ABF07A-FE4E-4688-80CC-687EED60F91B}"/>
              </a:ext>
            </a:extLst>
          </p:cNvPr>
          <p:cNvSpPr/>
          <p:nvPr/>
        </p:nvSpPr>
        <p:spPr>
          <a:xfrm>
            <a:off x="722490" y="4921955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36D3A2-8D78-4CCE-AFF0-FB3E4EC571BB}"/>
              </a:ext>
            </a:extLst>
          </p:cNvPr>
          <p:cNvSpPr txBox="1"/>
          <p:nvPr/>
        </p:nvSpPr>
        <p:spPr>
          <a:xfrm>
            <a:off x="722489" y="4972756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김경철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B3FBACC2-97ED-4D82-BB8A-5711DC7F65D1}"/>
              </a:ext>
            </a:extLst>
          </p:cNvPr>
          <p:cNvCxnSpPr/>
          <p:nvPr/>
        </p:nvCxnSpPr>
        <p:spPr>
          <a:xfrm>
            <a:off x="722490" y="5392888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3"/>
          <p:cNvSpPr/>
          <p:nvPr/>
        </p:nvSpPr>
        <p:spPr>
          <a:xfrm>
            <a:off x="-12879" y="2899603"/>
            <a:ext cx="12192000" cy="225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4"/>
          <p:cNvSpPr/>
          <p:nvPr/>
        </p:nvSpPr>
        <p:spPr>
          <a:xfrm>
            <a:off x="0" y="3125989"/>
            <a:ext cx="12192000" cy="862537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BE35E7-FEAB-4F32-8A4C-A484EAB8A745}"/>
              </a:ext>
            </a:extLst>
          </p:cNvPr>
          <p:cNvSpPr txBox="1"/>
          <p:nvPr/>
        </p:nvSpPr>
        <p:spPr>
          <a:xfrm>
            <a:off x="2214113" y="1878894"/>
            <a:ext cx="77380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6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6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3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8611" y="1442224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8065" y="2778164"/>
            <a:ext cx="10222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Team </a:t>
            </a:r>
            <a:r>
              <a:rPr lang="en-US" altLang="ko-KR" sz="3200" dirty="0" err="1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PvP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방식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상대의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HP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만들어 승리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764" y="3868099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경쟁 중 주어진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하여 추가 점수를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받아라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064" y="5019830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시청자와 소통하며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함께 하라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611" y="3373104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적 섬멸 시 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최대 점수 획득</a:t>
            </a:r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8611" y="4463039"/>
            <a:ext cx="531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 나오는 조건</a:t>
            </a:r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!, </a:t>
            </a:r>
            <a:r>
              <a:rPr lang="ko-KR" altLang="en-US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 시 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보너스 점수 획득</a:t>
            </a:r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3634" y="5636712"/>
            <a:ext cx="4875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ko-KR" altLang="en-US" sz="1400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시청하는 시청자와 채팅으로 실시간 소통</a:t>
            </a:r>
            <a:r>
              <a:rPr lang="en-US" altLang="ko-KR" sz="1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34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531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타 제품과의 차별성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7" y="1310094"/>
            <a:ext cx="4746566" cy="2556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6130" y="1998144"/>
            <a:ext cx="524214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격투게임과의 차별성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격투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한정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개입으로 하여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컨텐츠의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다양성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주먹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아이템을 사용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-&gt;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밴드 캐릭터 고유한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무기와 </a:t>
            </a:r>
            <a:r>
              <a:rPr lang="ko-KR" altLang="en-US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스킬 격투 </a:t>
            </a:r>
            <a:r>
              <a:rPr lang="ko-KR" altLang="en-US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7" y="4253200"/>
            <a:ext cx="4746567" cy="2507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5559" y="996087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케로로</a:t>
            </a:r>
            <a:r>
              <a:rPr lang="ko-KR" altLang="en-US" sz="1600" dirty="0" smtClean="0"/>
              <a:t> 파이터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996812" y="392496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겟엠프드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228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7236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환경 및 </a:t>
            </a:r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기술 </a:t>
            </a:r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역할 분담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364" y="2166168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방송 플랫폼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PhotoShop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등등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1290653" y="1252747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7660973" y="1252373"/>
            <a:ext cx="441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기술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5082C4-B658-4B6E-8A7C-0F86F3876970}"/>
              </a:ext>
            </a:extLst>
          </p:cNvPr>
          <p:cNvSpPr txBox="1"/>
          <p:nvPr/>
        </p:nvSpPr>
        <p:spPr>
          <a:xfrm>
            <a:off x="5704866" y="2104611"/>
            <a:ext cx="31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858BE1-B2D3-4551-8B6F-B07F327E79AD}"/>
              </a:ext>
            </a:extLst>
          </p:cNvPr>
          <p:cNvSpPr txBox="1"/>
          <p:nvPr/>
        </p:nvSpPr>
        <p:spPr>
          <a:xfrm>
            <a:off x="9179120" y="2104611"/>
            <a:ext cx="260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 개발 항목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6307" y="3141637"/>
            <a:ext cx="29294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1689" y="3141637"/>
            <a:ext cx="3534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 프레임 애니메이션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디퍼드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그림자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매핑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074592" y="97301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856617" y="2075675"/>
            <a:ext cx="0" cy="4257972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1898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0DE5F70D-F66D-440D-86F0-8043BA92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07079"/>
              </p:ext>
            </p:extLst>
          </p:nvPr>
        </p:nvGraphicFramePr>
        <p:xfrm>
          <a:off x="359173" y="1337680"/>
          <a:ext cx="11544651" cy="544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39">
                  <a:extLst>
                    <a:ext uri="{9D8B030D-6E8A-4147-A177-3AD203B41FA5}">
                      <a16:colId xmlns:a16="http://schemas.microsoft.com/office/drawing/2014/main" xmlns="" val="217389918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6025169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597331836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5484236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8616523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92859601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1372985610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4238606612"/>
                    </a:ext>
                  </a:extLst>
                </a:gridCol>
                <a:gridCol w="1282739">
                  <a:extLst>
                    <a:ext uri="{9D8B030D-6E8A-4147-A177-3AD203B41FA5}">
                      <a16:colId xmlns:a16="http://schemas.microsoft.com/office/drawing/2014/main" xmlns="" val="780873143"/>
                    </a:ext>
                  </a:extLst>
                </a:gridCol>
              </a:tblGrid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개발항목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521378511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클라이언트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프레임워크제작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823844852"/>
                  </a:ext>
                </a:extLst>
              </a:tr>
              <a:tr h="523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캐릭터 로드 및 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애니메이션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919923741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맵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오브젝트 배치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908646528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충돌검사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711703114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그림자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조명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731265703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컨텐츠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188505102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이펙트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493615679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UI &amp; </a:t>
                      </a:r>
                      <a:r>
                        <a:rPr lang="ko-KR" altLang="en-US" sz="1200" b="1" dirty="0" err="1"/>
                        <a:t>트위치</a:t>
                      </a:r>
                      <a:r>
                        <a:rPr lang="ko-KR" altLang="en-US" sz="1200" b="1" dirty="0"/>
                        <a:t> 연동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574362446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프레임워크</a:t>
                      </a:r>
                    </a:p>
                    <a:p>
                      <a:pPr latinLnBrk="1"/>
                      <a:endParaRPr lang="ko-KR" altLang="en-US" sz="1200" b="1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3328746757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서버 동기화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218571425"/>
                  </a:ext>
                </a:extLst>
              </a:tr>
              <a:tr h="439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디버그</a:t>
                      </a:r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3007" marR="73007" marT="36503" marB="36503"/>
                </a:tc>
                <a:extLst>
                  <a:ext uri="{0D108BD9-81ED-4DB2-BD59-A6C34878D82A}">
                    <a16:rowId xmlns:a16="http://schemas.microsoft.com/office/drawing/2014/main" xmlns="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5D2CE8-47F0-4566-973B-1043188C06DC}"/>
              </a:ext>
            </a:extLst>
          </p:cNvPr>
          <p:cNvSpPr/>
          <p:nvPr/>
        </p:nvSpPr>
        <p:spPr>
          <a:xfrm>
            <a:off x="5897281" y="3349891"/>
            <a:ext cx="1432273" cy="114969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1541C1-7309-4201-811C-A89DF21D8DBC}"/>
              </a:ext>
            </a:extLst>
          </p:cNvPr>
          <p:cNvSpPr/>
          <p:nvPr/>
        </p:nvSpPr>
        <p:spPr>
          <a:xfrm>
            <a:off x="5897281" y="3552576"/>
            <a:ext cx="3363098" cy="93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811974" y="1910141"/>
            <a:ext cx="2359334" cy="9572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>
            <a:off x="1811974" y="2085155"/>
            <a:ext cx="2359334" cy="9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09DCE27-669E-4FAC-AE9E-8FBE203A3B74}"/>
              </a:ext>
            </a:extLst>
          </p:cNvPr>
          <p:cNvSpPr/>
          <p:nvPr/>
        </p:nvSpPr>
        <p:spPr>
          <a:xfrm>
            <a:off x="1811974" y="2420188"/>
            <a:ext cx="2826528" cy="15181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A3AC228-52A2-4C65-A64B-F8D405C152D4}"/>
              </a:ext>
            </a:extLst>
          </p:cNvPr>
          <p:cNvSpPr/>
          <p:nvPr/>
        </p:nvSpPr>
        <p:spPr>
          <a:xfrm>
            <a:off x="4716411" y="2895342"/>
            <a:ext cx="1180870" cy="868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FF16524-06CA-49B3-8607-78508B4DE7B6}"/>
              </a:ext>
            </a:extLst>
          </p:cNvPr>
          <p:cNvSpPr/>
          <p:nvPr/>
        </p:nvSpPr>
        <p:spPr>
          <a:xfrm>
            <a:off x="4716411" y="3109152"/>
            <a:ext cx="1180870" cy="86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EF389D8-F1D7-4013-8436-A1EFCC399DBF}"/>
              </a:ext>
            </a:extLst>
          </p:cNvPr>
          <p:cNvSpPr/>
          <p:nvPr/>
        </p:nvSpPr>
        <p:spPr>
          <a:xfrm>
            <a:off x="4638502" y="5605075"/>
            <a:ext cx="2247161" cy="115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7221FE6-4695-4F8F-890B-9143964EE01F}"/>
              </a:ext>
            </a:extLst>
          </p:cNvPr>
          <p:cNvSpPr/>
          <p:nvPr/>
        </p:nvSpPr>
        <p:spPr>
          <a:xfrm>
            <a:off x="8705794" y="4661370"/>
            <a:ext cx="2803420" cy="107853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733C14-38D7-41DE-9218-F2678E5EEFE9}"/>
              </a:ext>
            </a:extLst>
          </p:cNvPr>
          <p:cNvSpPr/>
          <p:nvPr/>
        </p:nvSpPr>
        <p:spPr>
          <a:xfrm>
            <a:off x="8705794" y="3816206"/>
            <a:ext cx="2786743" cy="95506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55D30C-8A57-47D8-A44C-A4B34CAD4A06}"/>
              </a:ext>
            </a:extLst>
          </p:cNvPr>
          <p:cNvSpPr/>
          <p:nvPr/>
        </p:nvSpPr>
        <p:spPr>
          <a:xfrm>
            <a:off x="6885662" y="5993923"/>
            <a:ext cx="4604655" cy="1176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DF6FB9F-7B62-4652-A223-08ED57B422F4}"/>
              </a:ext>
            </a:extLst>
          </p:cNvPr>
          <p:cNvSpPr/>
          <p:nvPr/>
        </p:nvSpPr>
        <p:spPr>
          <a:xfrm>
            <a:off x="6885663" y="5316393"/>
            <a:ext cx="4604655" cy="859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8A34CA2-FF41-421C-A7B3-83C371C38DCD}"/>
              </a:ext>
            </a:extLst>
          </p:cNvPr>
          <p:cNvSpPr/>
          <p:nvPr/>
        </p:nvSpPr>
        <p:spPr>
          <a:xfrm>
            <a:off x="5897281" y="4240564"/>
            <a:ext cx="2808514" cy="82924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2C681F-5EAB-48D9-BCBD-ADDBC374EF22}"/>
              </a:ext>
            </a:extLst>
          </p:cNvPr>
          <p:cNvSpPr/>
          <p:nvPr/>
        </p:nvSpPr>
        <p:spPr>
          <a:xfrm>
            <a:off x="6885663" y="5083648"/>
            <a:ext cx="1257301" cy="107102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E7957A4-B78B-4730-BA30-74359B7E2A51}"/>
              </a:ext>
            </a:extLst>
          </p:cNvPr>
          <p:cNvSpPr/>
          <p:nvPr/>
        </p:nvSpPr>
        <p:spPr>
          <a:xfrm>
            <a:off x="5465853" y="6611480"/>
            <a:ext cx="1255937" cy="1006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C01595C-E35B-4D54-A4AA-D8AF3BE10353}"/>
              </a:ext>
            </a:extLst>
          </p:cNvPr>
          <p:cNvSpPr/>
          <p:nvPr/>
        </p:nvSpPr>
        <p:spPr>
          <a:xfrm>
            <a:off x="10633753" y="6423039"/>
            <a:ext cx="1270069" cy="110581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7DE02C6-3FDD-47C9-9773-810D70F146C8}"/>
              </a:ext>
            </a:extLst>
          </p:cNvPr>
          <p:cNvSpPr/>
          <p:nvPr/>
        </p:nvSpPr>
        <p:spPr>
          <a:xfrm>
            <a:off x="10633752" y="6611481"/>
            <a:ext cx="1270069" cy="102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D336261-6185-4BE7-AAAE-18117A4AF291}"/>
              </a:ext>
            </a:extLst>
          </p:cNvPr>
          <p:cNvSpPr/>
          <p:nvPr/>
        </p:nvSpPr>
        <p:spPr>
          <a:xfrm>
            <a:off x="1691464" y="1067768"/>
            <a:ext cx="1007623" cy="9966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5E7F5DB-1B77-4C6B-B56D-FFA3E0D9A18E}"/>
              </a:ext>
            </a:extLst>
          </p:cNvPr>
          <p:cNvSpPr/>
          <p:nvPr/>
        </p:nvSpPr>
        <p:spPr>
          <a:xfrm flipV="1">
            <a:off x="4051178" y="1069965"/>
            <a:ext cx="1135964" cy="925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0859" y="931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이소현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0965" y="931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김천기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8F7734A-1C50-4FCB-9A09-31CB2111DB99}"/>
              </a:ext>
            </a:extLst>
          </p:cNvPr>
          <p:cNvSpPr/>
          <p:nvPr/>
        </p:nvSpPr>
        <p:spPr>
          <a:xfrm>
            <a:off x="5465853" y="6423038"/>
            <a:ext cx="1255938" cy="11883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98336" y="7461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945197" y="77076"/>
            <a:ext cx="394272" cy="427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2175" y="475332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경쟁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조건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만족 하라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소통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하라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394980" y="1183218"/>
            <a:ext cx="9773029" cy="56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질의응답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FA0EE3-1C84-4B3E-875B-76F188181E48}"/>
              </a:ext>
            </a:extLst>
          </p:cNvPr>
          <p:cNvSpPr txBox="1"/>
          <p:nvPr/>
        </p:nvSpPr>
        <p:spPr>
          <a:xfrm>
            <a:off x="4768788" y="2705725"/>
            <a:ext cx="2654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latin typeface="Abadi" panose="020B0604020202020204" pitchFamily="34" charset="0"/>
              </a:rPr>
              <a:t>Q&amp;A</a:t>
            </a:r>
            <a:endParaRPr lang="ko-KR" altLang="en-US" sz="880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1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첨부 링크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792" y="1584101"/>
            <a:ext cx="11020966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2p</a:t>
            </a:r>
          </a:p>
          <a:p>
            <a:r>
              <a:rPr lang="en-US" altLang="ko-KR" sz="1100" dirty="0"/>
              <a:t>http://bf.nexon.com/EventFull/E181206_ForYou/Index#  -</a:t>
            </a:r>
            <a:r>
              <a:rPr lang="ko-KR" altLang="en-US" sz="1100" dirty="0" err="1"/>
              <a:t>맵</a:t>
            </a:r>
            <a:r>
              <a:rPr lang="en-US" altLang="ko-KR" sz="1100" dirty="0"/>
              <a:t>-</a:t>
            </a:r>
            <a:r>
              <a:rPr lang="ko-KR" altLang="en-US" sz="1100" dirty="0"/>
              <a:t>버블파이터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smtClean="0"/>
              <a:t>4p</a:t>
            </a:r>
          </a:p>
          <a:p>
            <a:r>
              <a:rPr lang="en-US" altLang="ko-KR" sz="1100" dirty="0" smtClean="0">
                <a:hlinkClick r:id="rId2"/>
              </a:rPr>
              <a:t>http</a:t>
            </a:r>
            <a:r>
              <a:rPr lang="en-US" altLang="ko-KR" sz="1100" dirty="0">
                <a:hlinkClick r:id="rId2"/>
              </a:rPr>
              <a:t>://www.khgames.co.kr/news/articleView.html?idxno=111821</a:t>
            </a:r>
            <a:r>
              <a:rPr lang="en-US" altLang="ko-KR" sz="1100" dirty="0"/>
              <a:t> – </a:t>
            </a:r>
            <a:r>
              <a:rPr lang="ko-KR" altLang="en-US" sz="1100" dirty="0" err="1"/>
              <a:t>스트리밍</a:t>
            </a:r>
            <a:r>
              <a:rPr lang="ko-KR" altLang="en-US" sz="1100" dirty="0"/>
              <a:t> 시장 규모</a:t>
            </a:r>
            <a:endParaRPr lang="en-US" altLang="ko-KR" sz="1100" dirty="0"/>
          </a:p>
          <a:p>
            <a:r>
              <a:rPr lang="en-US" altLang="ko-KR" sz="1100" dirty="0">
                <a:hlinkClick r:id="rId3" tooltip="https://www.game-debate.com/news/24462/youtube-gaming-ad-revenue-sinks-50-as-gamers-flock-to-twitch"/>
              </a:rPr>
              <a:t>https://</a:t>
            </a:r>
            <a:r>
              <a:rPr lang="en-US" altLang="ko-KR" sz="1100" dirty="0" smtClean="0">
                <a:hlinkClick r:id="rId3" tooltip="https://www.game-debate.com/news/24462/youtube-gaming-ad-revenue-sinks-50-as-gamers-flock-to-twitch"/>
              </a:rPr>
              <a:t>www.game-debate.com/news/24462/youtube-gaming-ad-revenue-sinks-50-as-gamers-flock-to-twitch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시장점유율</a:t>
            </a:r>
            <a:endParaRPr lang="en-US" altLang="ko-KR" sz="1100" dirty="0" smtClean="0"/>
          </a:p>
          <a:p>
            <a:endParaRPr lang="ko-KR" altLang="en-US" sz="1100" dirty="0"/>
          </a:p>
          <a:p>
            <a:r>
              <a:rPr lang="en-US" altLang="ko-KR" sz="1100" dirty="0"/>
              <a:t>6p</a:t>
            </a:r>
          </a:p>
          <a:p>
            <a:r>
              <a:rPr lang="en-US" altLang="ko-KR" sz="1100" dirty="0"/>
              <a:t>http://www.econovill.com/news/articleView.html?idxno=343123 – </a:t>
            </a:r>
            <a:r>
              <a:rPr lang="en-US" altLang="ko-KR" sz="1100" dirty="0" err="1"/>
              <a:t>esport</a:t>
            </a:r>
            <a:endParaRPr lang="en-US" altLang="ko-KR" sz="1100" dirty="0"/>
          </a:p>
          <a:p>
            <a:r>
              <a:rPr lang="en-US" altLang="ko-KR" sz="1100" dirty="0"/>
              <a:t>https://www.youtube.com/watch?v=XHxERF5-SYE – </a:t>
            </a:r>
            <a:r>
              <a:rPr lang="ko-KR" altLang="en-US" sz="1100" dirty="0" err="1"/>
              <a:t>오버워치</a:t>
            </a:r>
            <a:r>
              <a:rPr lang="ko-KR" altLang="en-US" sz="1100" dirty="0"/>
              <a:t> 월드컵</a:t>
            </a:r>
          </a:p>
          <a:p>
            <a:r>
              <a:rPr lang="en-US" altLang="ko-KR" sz="1100" dirty="0"/>
              <a:t>https://www.facebook.com/pubgkr/ - OGN X FACEBOOK DJ</a:t>
            </a:r>
            <a:r>
              <a:rPr lang="ko-KR" altLang="en-US" sz="1100" dirty="0"/>
              <a:t>푸딩 방송</a:t>
            </a:r>
          </a:p>
          <a:p>
            <a:endParaRPr lang="ko-KR" altLang="en-US" sz="1100" dirty="0"/>
          </a:p>
          <a:p>
            <a:r>
              <a:rPr lang="en-US" altLang="ko-KR" sz="1100" dirty="0"/>
              <a:t>8p~10p </a:t>
            </a:r>
          </a:p>
          <a:p>
            <a:r>
              <a:rPr lang="en-US" altLang="ko-KR" sz="1100" dirty="0"/>
              <a:t>https://assetstore.unity.com/packages/3d/characters/toon-assassin-male-101188 -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https://assetstore.unity.com/packages/3d/characters/toon-swordsmen-male-female-101204 - </a:t>
            </a:r>
            <a:r>
              <a:rPr lang="ko-KR" altLang="en-US" sz="1100" dirty="0"/>
              <a:t>캐릭터</a:t>
            </a:r>
          </a:p>
          <a:p>
            <a:r>
              <a:rPr lang="en-US" altLang="ko-KR" sz="1100" dirty="0"/>
              <a:t>https://global.rakuten.com/ko/store/ishibashi/item/80-532169200/- </a:t>
            </a:r>
            <a:r>
              <a:rPr lang="ko-KR" altLang="en-US" sz="1100" dirty="0" err="1"/>
              <a:t>드럼스틱</a:t>
            </a:r>
            <a:endParaRPr lang="ko-KR" altLang="en-US" sz="1100" dirty="0"/>
          </a:p>
          <a:p>
            <a:r>
              <a:rPr lang="en-US" altLang="ko-KR" sz="1100" dirty="0"/>
              <a:t>https://www.apple.com/kr/shop/product/MQ052KH/A/magic-keyboard-with-numeric-keypad-%ED%95%9C%EA%B5%AD%EC%96%B4-%EC%8B%A4%EB%B2%84 –</a:t>
            </a:r>
            <a:r>
              <a:rPr lang="ko-KR" altLang="en-US" sz="1100" dirty="0"/>
              <a:t>키보드</a:t>
            </a:r>
          </a:p>
          <a:p>
            <a:endParaRPr lang="ko-KR" altLang="en-US" sz="1100" dirty="0"/>
          </a:p>
          <a:p>
            <a:r>
              <a:rPr lang="en-US" altLang="ko-KR" sz="1100" dirty="0"/>
              <a:t>13p</a:t>
            </a:r>
          </a:p>
          <a:p>
            <a:r>
              <a:rPr lang="en-US" altLang="ko-KR" sz="1100" dirty="0"/>
              <a:t>https://www.youtube.com/watch?v=LJQN1Cx36J8 – </a:t>
            </a:r>
            <a:r>
              <a:rPr lang="ko-KR" altLang="en-US" sz="1100" dirty="0" err="1"/>
              <a:t>케로로파이터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인게임씬</a:t>
            </a:r>
            <a:endParaRPr lang="ko-KR" altLang="en-US" sz="1100" dirty="0"/>
          </a:p>
          <a:p>
            <a:r>
              <a:rPr lang="en-US" altLang="ko-KR" sz="1100" dirty="0"/>
              <a:t>http://getamped.juneinter.com/index.ws - </a:t>
            </a:r>
            <a:r>
              <a:rPr lang="ko-KR" altLang="en-US" sz="1100" dirty="0" err="1"/>
              <a:t>갯앰프드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참고</a:t>
            </a:r>
            <a:r>
              <a:rPr lang="en-US" altLang="ko-KR" sz="1100" dirty="0"/>
              <a:t>+</a:t>
            </a:r>
          </a:p>
          <a:p>
            <a:r>
              <a:rPr lang="en-US" altLang="ko-KR" sz="1100" dirty="0">
                <a:hlinkClick r:id="rId4"/>
              </a:rPr>
              <a:t>//https://sullygnome.com/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http://</a:t>
            </a:r>
            <a:r>
              <a:rPr lang="en-US" altLang="ko-KR" sz="1100" dirty="0" smtClean="0">
                <a:hlinkClick r:id="rId5"/>
              </a:rPr>
              <a:t>techm.kr/bbs/board.php?bo_table=article&amp;wr_id=5130</a:t>
            </a:r>
            <a:endParaRPr lang="en-US" altLang="ko-KR" sz="1100" dirty="0" smtClean="0"/>
          </a:p>
          <a:p>
            <a:r>
              <a:rPr lang="en-US" altLang="ko-KR" sz="1100" dirty="0">
                <a:hlinkClick r:id="rId6"/>
              </a:rPr>
              <a:t>https://namu.wiki/w/%</a:t>
            </a:r>
            <a:r>
              <a:rPr lang="en-US" altLang="ko-KR" sz="1100" dirty="0" smtClean="0">
                <a:hlinkClick r:id="rId6"/>
              </a:rPr>
              <a:t>ED%8A%B8%EC%9C%84%EC%B9%98</a:t>
            </a:r>
            <a:r>
              <a:rPr lang="en-US" altLang="ko-KR" sz="1100" dirty="0" smtClean="0"/>
              <a:t> – </a:t>
            </a:r>
            <a:r>
              <a:rPr lang="ko-KR" altLang="en-US" sz="1100" dirty="0" err="1" smtClean="0"/>
              <a:t>트위치관련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나무위키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4982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036835"/>
              </p:ext>
            </p:extLst>
          </p:nvPr>
        </p:nvGraphicFramePr>
        <p:xfrm>
          <a:off x="9278201" y="1574652"/>
          <a:ext cx="1950070" cy="320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Image" r:id="rId3" imgW="9840960" imgH="16164720" progId="Photoshop.Image.18">
                  <p:embed/>
                </p:oleObj>
              </mc:Choice>
              <mc:Fallback>
                <p:oleObj name="Image" r:id="rId3" imgW="9840960" imgH="16164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8201" y="1574652"/>
                        <a:ext cx="1950070" cy="320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게임소개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특징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48" y="123640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pic>
        <p:nvPicPr>
          <p:cNvPr id="2050" name="Picture 2" descr="í¤ë³´ë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 b="19194"/>
          <a:stretch/>
        </p:blipFill>
        <p:spPr bwMode="auto">
          <a:xfrm>
            <a:off x="345448" y="2078182"/>
            <a:ext cx="7819810" cy="21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46704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98800" y="3176709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48515" y="317609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310695" y="2835813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663020" y="2835813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551325" y="2173565"/>
            <a:ext cx="323682" cy="42000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50431" y="3858349"/>
            <a:ext cx="1998114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53920" y="4602978"/>
            <a:ext cx="290717" cy="282632"/>
          </a:xfrm>
          <a:prstGeom prst="rect">
            <a:avLst/>
          </a:prstGeom>
          <a:solidFill>
            <a:srgbClr val="567FCA"/>
          </a:solidFill>
          <a:ln>
            <a:solidFill>
              <a:srgbClr val="567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624" y="4571511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WASD : </a:t>
            </a:r>
            <a:r>
              <a:rPr lang="ko-KR" altLang="en-US" dirty="0"/>
              <a:t>상하좌우 이동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3919" y="5095061"/>
            <a:ext cx="290717" cy="282632"/>
          </a:xfrm>
          <a:prstGeom prst="rect">
            <a:avLst/>
          </a:prstGeom>
          <a:solidFill>
            <a:srgbClr val="CC4C4C"/>
          </a:solidFill>
          <a:ln>
            <a:solidFill>
              <a:srgbClr val="C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4636" y="505171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 : </a:t>
            </a:r>
            <a:r>
              <a:rPr lang="ko-KR" altLang="en-US" dirty="0"/>
              <a:t>스킬 사용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3918" y="5573139"/>
            <a:ext cx="290717" cy="2826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4636" y="554383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 클릭</a:t>
            </a:r>
            <a:r>
              <a:rPr lang="en-US" altLang="ko-KR" dirty="0"/>
              <a:t> : </a:t>
            </a:r>
            <a:r>
              <a:rPr lang="ko-KR" altLang="en-US" dirty="0"/>
              <a:t>기본 공격</a:t>
            </a:r>
          </a:p>
        </p:txBody>
      </p:sp>
    </p:spTree>
    <p:extLst>
      <p:ext uri="{BB962C8B-B14F-4D97-AF65-F5344CB8AC3E}">
        <p14:creationId xmlns:p14="http://schemas.microsoft.com/office/powerpoint/2010/main" val="27310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79192" y="854927"/>
            <a:ext cx="5294997" cy="3954041"/>
            <a:chOff x="688758" y="2919569"/>
            <a:chExt cx="4106394" cy="3039494"/>
          </a:xfrm>
        </p:grpSpPr>
        <p:graphicFrame>
          <p:nvGraphicFramePr>
            <p:cNvPr id="5" name="차트 4"/>
            <p:cNvGraphicFramePr/>
            <p:nvPr>
              <p:extLst>
                <p:ext uri="{D42A27DB-BD31-4B8C-83A1-F6EECF244321}">
                  <p14:modId xmlns:p14="http://schemas.microsoft.com/office/powerpoint/2010/main" val="1949226698"/>
                </p:ext>
              </p:extLst>
            </p:nvPr>
          </p:nvGraphicFramePr>
          <p:xfrm>
            <a:off x="688758" y="2919569"/>
            <a:ext cx="4106394" cy="3039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785612" y="328897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(</a:t>
              </a:r>
              <a:r>
                <a:rPr lang="ko-KR" altLang="en-US" sz="1100" dirty="0" smtClean="0"/>
                <a:t>만</a:t>
              </a:r>
              <a:r>
                <a:rPr lang="en-US" altLang="ko-KR" sz="1100" dirty="0" smtClean="0"/>
                <a:t>)</a:t>
              </a:r>
              <a:endParaRPr lang="ko-KR" altLang="en-US" sz="11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09647" y="4808968"/>
            <a:ext cx="11240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만에 불과했지만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121</a:t>
            </a:r>
            <a:r>
              <a:rPr lang="ko-KR" altLang="en-US" dirty="0"/>
              <a:t>만까지 치솟아 </a:t>
            </a:r>
            <a:r>
              <a:rPr lang="en-US" altLang="ko-KR" dirty="0"/>
              <a:t>8</a:t>
            </a:r>
            <a:r>
              <a:rPr lang="ko-KR" altLang="en-US" dirty="0"/>
              <a:t>배 이상의 성장률을 </a:t>
            </a:r>
            <a:r>
              <a:rPr lang="ko-KR" altLang="en-US" dirty="0" smtClean="0"/>
              <a:t>기록했다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Twitch.tv </a:t>
            </a:r>
            <a:r>
              <a:rPr lang="ko-KR" altLang="en-US" dirty="0"/>
              <a:t>동시 시청자는 최대 </a:t>
            </a:r>
            <a:r>
              <a:rPr lang="en-US" altLang="ko-KR" dirty="0"/>
              <a:t>96.2</a:t>
            </a:r>
            <a:r>
              <a:rPr lang="ko-KR" altLang="en-US" dirty="0"/>
              <a:t>만으로</a:t>
            </a:r>
            <a:r>
              <a:rPr lang="en-US" altLang="ko-KR" dirty="0"/>
              <a:t>, </a:t>
            </a:r>
            <a:r>
              <a:rPr lang="ko-KR" altLang="en-US" dirty="0"/>
              <a:t>이는 전월 대비 </a:t>
            </a:r>
            <a:r>
              <a:rPr lang="en-US" altLang="ko-KR" dirty="0"/>
              <a:t>+26%, </a:t>
            </a:r>
            <a:r>
              <a:rPr lang="ko-KR" altLang="en-US" dirty="0"/>
              <a:t>전년 동기 대비 </a:t>
            </a:r>
            <a:r>
              <a:rPr lang="en-US" altLang="ko-KR" dirty="0"/>
              <a:t>+22%</a:t>
            </a:r>
            <a:r>
              <a:rPr lang="ko-KR" altLang="en-US" dirty="0"/>
              <a:t>나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이것이 </a:t>
            </a:r>
            <a:r>
              <a:rPr lang="ko-KR" altLang="en-US" dirty="0"/>
              <a:t>얼마나 뛰어난 숫자인지 비교해보자면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Fox News</a:t>
            </a:r>
            <a:r>
              <a:rPr lang="ko-KR" altLang="en-US" dirty="0"/>
              <a:t>와 </a:t>
            </a:r>
            <a:r>
              <a:rPr lang="en-US" altLang="ko-KR" dirty="0"/>
              <a:t>ESPN</a:t>
            </a:r>
            <a:r>
              <a:rPr lang="ko-KR" altLang="en-US" dirty="0"/>
              <a:t>의 일일 동시 시청자는 </a:t>
            </a:r>
            <a:r>
              <a:rPr lang="en-US" altLang="ko-KR" dirty="0"/>
              <a:t>150</a:t>
            </a:r>
            <a:r>
              <a:rPr lang="ko-KR" altLang="en-US" dirty="0"/>
              <a:t>만 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r>
              <a:rPr lang="ko-KR" altLang="en-US" dirty="0" smtClean="0"/>
              <a:t>정도였고</a:t>
            </a:r>
            <a:r>
              <a:rPr lang="en-US" altLang="ko-KR" dirty="0"/>
              <a:t>, MSNBC</a:t>
            </a:r>
            <a:r>
              <a:rPr lang="ko-KR" altLang="en-US" dirty="0"/>
              <a:t>는 </a:t>
            </a:r>
            <a:r>
              <a:rPr lang="en-US" altLang="ko-KR" dirty="0"/>
              <a:t>88.5</a:t>
            </a:r>
            <a:r>
              <a:rPr lang="ko-KR" altLang="en-US" dirty="0"/>
              <a:t>만 명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78.3</a:t>
            </a:r>
            <a:r>
              <a:rPr lang="ko-KR" altLang="en-US" dirty="0"/>
              <a:t>만 명이었다</a:t>
            </a:r>
            <a:r>
              <a:rPr lang="en-US" altLang="ko-KR" dirty="0"/>
              <a:t>. </a:t>
            </a:r>
            <a:r>
              <a:rPr lang="ko-KR" altLang="en-US" dirty="0"/>
              <a:t>미국의 주요 방송사들의 시청자수와 </a:t>
            </a:r>
            <a:r>
              <a:rPr lang="ko-KR" altLang="en-US" dirty="0" smtClean="0"/>
              <a:t>비교해보아도</a:t>
            </a:r>
            <a:endParaRPr lang="en-US" altLang="ko-KR" dirty="0" smtClean="0"/>
          </a:p>
          <a:p>
            <a:r>
              <a:rPr lang="ko-KR" altLang="en-US" dirty="0" smtClean="0"/>
              <a:t>절대 </a:t>
            </a:r>
            <a:r>
              <a:rPr lang="ko-KR" altLang="en-US" dirty="0"/>
              <a:t>뒤쳐지지 않는 수준이다</a:t>
            </a:r>
            <a:endParaRPr lang="ko-KR" altLang="en-US" dirty="0"/>
          </a:p>
        </p:txBody>
      </p:sp>
      <p:sp>
        <p:nvSpPr>
          <p:cNvPr id="8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트위치</a:t>
            </a:r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성장률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21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A3DC947-9534-470D-AB76-A98E0182DF3F}"/>
              </a:ext>
            </a:extLst>
          </p:cNvPr>
          <p:cNvSpPr txBox="1"/>
          <p:nvPr/>
        </p:nvSpPr>
        <p:spPr>
          <a:xfrm>
            <a:off x="180303" y="129241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게임 중 조건</a:t>
            </a:r>
            <a:endParaRPr lang="ko-KR" altLang="en-US" sz="4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6594" y="1777429"/>
            <a:ext cx="71865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임의에 위치한 드럼을 먼저 부숴라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상대의 진영에 모든 팀원이 모여라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임의에 위치한 기타앰프를 밀어 자신의 진영으로 먼저 옮겨라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시간 내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임의에 나오는 팀 선물을 상대 팀보다 많이 얻어라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상대 진형의 앰프를 모두 부셔라</a:t>
            </a:r>
            <a:r>
              <a:rPr lang="en-US" altLang="ko-KR" dirty="0" smtClean="0"/>
              <a:t>!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6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69945" y="77076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12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4729943" y="31373"/>
            <a:ext cx="533504" cy="578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726020" y="610281"/>
            <a:ext cx="10689031" cy="61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0303" y="129241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CONTENTS</a:t>
            </a:r>
            <a:endParaRPr lang="ko-KR" altLang="en-US" sz="4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0" y="1454762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목적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980" y="2492645"/>
            <a:ext cx="3789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 및 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6980" y="3485143"/>
            <a:ext cx="420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제품과의 차별성</a:t>
            </a:r>
          </a:p>
          <a:p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6980" y="4523026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환경 및 역할 분담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6980" y="5545267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9620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564" y="1083095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필요성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985" y="1941816"/>
            <a:ext cx="1116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아프리카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TV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게임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가파른 성장세에 힘입어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게임을 직접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플레이하는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것만큼 ‘보는 것도 즐거운’ 시대가 도래했다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7209" y="5928361"/>
            <a:ext cx="829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글로벌 게임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시장은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32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달러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4,362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억원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489017" y="2772813"/>
            <a:ext cx="4073006" cy="2987986"/>
            <a:chOff x="5912150" y="2856594"/>
            <a:chExt cx="4073006" cy="29879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t="15943"/>
            <a:stretch/>
          </p:blipFill>
          <p:spPr>
            <a:xfrm>
              <a:off x="5963520" y="2856594"/>
              <a:ext cx="4021636" cy="29879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916643" y="4350587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구  독   </a:t>
              </a:r>
              <a:endPara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449M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483803" y="3130199"/>
              <a:ext cx="432840" cy="158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47802" y="3021545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기  부   </a:t>
              </a:r>
              <a:endPara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796M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00187" y="5334625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후  원   </a:t>
              </a:r>
              <a:endPara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329M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12150" y="5193973"/>
              <a:ext cx="90281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광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</a:t>
              </a:r>
              <a:r>
                <a: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고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endPara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1.6B</a:t>
              </a:r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38999" y="3872823"/>
              <a:ext cx="100540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2017</a:t>
              </a:r>
            </a:p>
            <a:p>
              <a:pPr algn="ctr"/>
              <a:r>
                <a:rPr lang="ko-KR" altLang="en-US" sz="16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시장규모</a:t>
              </a:r>
              <a:endPara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$</a:t>
              </a:r>
              <a:r>
                <a:rPr lang="ko-KR" altLang="en-US" sz="16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6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3.2B</a:t>
              </a:r>
              <a:endPara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1" y="2881979"/>
            <a:ext cx="3883960" cy="29601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43940" y="5643522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게임 비디오 시장 점유율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04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9863" y="3756385"/>
            <a:ext cx="2666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 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규모</a:t>
            </a:r>
          </a:p>
        </p:txBody>
      </p:sp>
      <p:sp>
        <p:nvSpPr>
          <p:cNvPr id="3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66" y="1161393"/>
            <a:ext cx="3865560" cy="233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" y="1078240"/>
            <a:ext cx="3075339" cy="257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44339" y="3803011"/>
            <a:ext cx="2683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E-sport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대회 인터넷 방송 중계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152" y="3762853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OGN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Facebook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인터넷 게임 방송 중계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9" y="1155598"/>
            <a:ext cx="4204515" cy="2368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971726" y="4080010"/>
            <a:ext cx="661431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보는 게임의 흥행이 증가하고 있다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8628" y="5293480"/>
            <a:ext cx="111335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확실한 수익성을 내고 있는 시장이 마련되어 있음에도 시장을 활용하는 게임이 나오지 않고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커지는 시장에 맞는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 미디어 플랫폼을 활용한 게임이 필요하다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D8874A-4E9C-4026-924B-5BEEA86EABD0}"/>
              </a:ext>
            </a:extLst>
          </p:cNvPr>
          <p:cNvSpPr txBox="1"/>
          <p:nvPr/>
        </p:nvSpPr>
        <p:spPr>
          <a:xfrm>
            <a:off x="459694" y="4468430"/>
            <a:ext cx="136287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ABA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BUT !</a:t>
            </a:r>
            <a:endParaRPr lang="ko-KR" altLang="en-US" sz="4000" b="1" dirty="0">
              <a:solidFill>
                <a:srgbClr val="FABA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17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974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19370" r="16230" b="22004"/>
          <a:stretch/>
        </p:blipFill>
        <p:spPr>
          <a:xfrm>
            <a:off x="126965" y="2618814"/>
            <a:ext cx="2459865" cy="2279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46701" y="5226621"/>
            <a:ext cx="130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 r="45300" b="26016"/>
          <a:stretch/>
        </p:blipFill>
        <p:spPr>
          <a:xfrm flipH="1">
            <a:off x="4149460" y="2473790"/>
            <a:ext cx="2157412" cy="23439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9" t="27037" r="28618" b="28477"/>
          <a:stretch/>
        </p:blipFill>
        <p:spPr>
          <a:xfrm>
            <a:off x="1255426" y="3303355"/>
            <a:ext cx="1970468" cy="20219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1645" y="2830745"/>
            <a:ext cx="5476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대전 액션 격투 게임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 smtClean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타임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목적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처치하여 점수 획득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	   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조건을 달성하여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승리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시간내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상대보다 많은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점수 획득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b="1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ABA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1~4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협력 대전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플레이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17128" y="171057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PLAY GROUND</a:t>
            </a:r>
          </a:p>
          <a:p>
            <a:pPr algn="ctr"/>
            <a:r>
              <a:rPr lang="en-US" altLang="ko-KR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 AIR</a:t>
            </a:r>
            <a:endParaRPr lang="ko-KR" altLang="en-US" sz="2000" dirty="0">
              <a:latin typeface="Segoe UI Black" panose="020B0A02040204020203" pitchFamily="34" charset="0"/>
              <a:ea typeface="타이포_쌍문동 B" panose="020208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32120" r="41798" b="43152"/>
          <a:stretch/>
        </p:blipFill>
        <p:spPr>
          <a:xfrm>
            <a:off x="6807345" y="1680548"/>
            <a:ext cx="533504" cy="578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5" t="17777" r="20539" b="23175"/>
          <a:stretch/>
        </p:blipFill>
        <p:spPr>
          <a:xfrm flipH="1">
            <a:off x="2618460" y="2672357"/>
            <a:ext cx="2536282" cy="2650272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6198867" y="1803646"/>
            <a:ext cx="0" cy="4153338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45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7" y="3731411"/>
            <a:ext cx="3271348" cy="206492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699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 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캐릭터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3" y="1067731"/>
            <a:ext cx="3253984" cy="1853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467">
            <a:off x="813795" y="1324120"/>
            <a:ext cx="2331825" cy="1503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4" r="41048"/>
          <a:stretch/>
        </p:blipFill>
        <p:spPr>
          <a:xfrm rot="12024704">
            <a:off x="1361266" y="3907974"/>
            <a:ext cx="651851" cy="1917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80191" y="3681855"/>
            <a:ext cx="29354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Guitar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16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한손으로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기타를 휘둘러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피크로 방어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 튕기기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피크를 던져 상대를 기절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1070" y="982007"/>
            <a:ext cx="265489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Vocal</a:t>
            </a: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</a:t>
            </a:r>
            <a:r>
              <a:rPr lang="ko-KR" altLang="en-US" sz="1600" b="1" dirty="0" smtClean="0">
                <a:latin typeface="Segoe UI Black" panose="020B0A02040204020203" pitchFamily="34" charset="0"/>
              </a:rPr>
              <a:t>공격 </a:t>
            </a:r>
            <a:r>
              <a:rPr lang="ko-KR" altLang="en-US" sz="1600" b="1" dirty="0">
                <a:latin typeface="Segoe UI Black" panose="020B0A02040204020203" pitchFamily="34" charset="0"/>
              </a:rPr>
              <a:t>특징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유선마이크를 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채찍처럼 사용하여 공격 </a:t>
            </a: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포박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유선으로 상대를 묶는다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.)</a:t>
            </a:r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81" y="4479949"/>
            <a:ext cx="1071343" cy="1071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2" y="1079221"/>
            <a:ext cx="2438100" cy="15388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1" y="2997943"/>
            <a:ext cx="2438101" cy="14669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8" b="36212"/>
          <a:stretch/>
        </p:blipFill>
        <p:spPr>
          <a:xfrm rot="4614225">
            <a:off x="6847423" y="1810335"/>
            <a:ext cx="1134761" cy="2705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53166" y="850952"/>
            <a:ext cx="34339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Melodica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연주를 하여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소음으로 주변을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400" b="1" dirty="0" err="1">
                <a:latin typeface="Segoe UI Black" panose="020B0A02040204020203" pitchFamily="34" charset="0"/>
              </a:rPr>
              <a:t>샷건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400" b="1" dirty="0">
                <a:latin typeface="Segoe UI Black" panose="020B0A02040204020203" pitchFamily="34" charset="0"/>
              </a:rPr>
              <a:t>키보드를 내리쳐 순간 소음을 증폭시켜 </a:t>
            </a:r>
            <a:endParaRPr lang="en-US" altLang="ko-KR" sz="1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400" b="1" dirty="0">
                <a:latin typeface="Segoe UI Black" panose="020B0A02040204020203" pitchFamily="34" charset="0"/>
              </a:rPr>
              <a:t>상대를 고통스럽게 함</a:t>
            </a:r>
            <a:r>
              <a:rPr lang="en-US" altLang="ko-KR" sz="1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400" b="1" dirty="0">
              <a:latin typeface="Segoe UI Black" panose="020B0A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48285" y="2724222"/>
            <a:ext cx="314060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Bass</a:t>
            </a:r>
            <a:endParaRPr lang="en-US" altLang="ko-KR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큰 베이스기타를 양손으로 들고</a:t>
            </a: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느리지만 강하게 공격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>
                <a:latin typeface="Segoe UI Black" panose="020B0A02040204020203" pitchFamily="34" charset="0"/>
              </a:rPr>
              <a:t>짜증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공격속도가 매우 빨라짐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43157">
            <a:off x="6457926" y="3229400"/>
            <a:ext cx="1906234" cy="613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5201" y="4802921"/>
            <a:ext cx="2443408" cy="15738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10613" y="4660549"/>
            <a:ext cx="3215945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Drum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5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기본 공격 특징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r>
              <a:rPr lang="ko-KR" altLang="en-US" b="1" dirty="0">
                <a:latin typeface="Segoe UI Black" panose="020B0A02040204020203" pitchFamily="34" charset="0"/>
              </a:rPr>
              <a:t>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북과 </a:t>
            </a: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스틱을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양손으로 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던져서 공격</a:t>
            </a:r>
            <a:endParaRPr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ko-KR" altLang="en-US" sz="1600" b="1" dirty="0">
                <a:latin typeface="Segoe UI Black" panose="020B0A02040204020203" pitchFamily="34" charset="0"/>
              </a:rPr>
              <a:t>스킬 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둠칫타칫</a:t>
            </a:r>
            <a:endParaRPr lang="en-US" altLang="ko-KR" sz="16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ko-KR" altLang="en-US" sz="1600" b="1" dirty="0">
                <a:latin typeface="Segoe UI Black" panose="020B0A02040204020203" pitchFamily="34" charset="0"/>
              </a:rPr>
              <a:t>느린 리듬으로 상대를 </a:t>
            </a:r>
            <a:r>
              <a:rPr lang="ko-KR" altLang="en-US" sz="1600" b="1" dirty="0" err="1">
                <a:latin typeface="Segoe UI Black" panose="020B0A02040204020203" pitchFamily="34" charset="0"/>
              </a:rPr>
              <a:t>느리게함</a:t>
            </a:r>
            <a:r>
              <a:rPr lang="en-US" altLang="ko-KR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  <a:endParaRPr lang="ko-KR" altLang="en-US" sz="1600" b="1" dirty="0">
              <a:latin typeface="Segoe UI Black" panose="020B0A0204020402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3" y="5317291"/>
            <a:ext cx="832987" cy="624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1" y="5487337"/>
            <a:ext cx="454694" cy="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/>
          <a:stretch/>
        </p:blipFill>
        <p:spPr>
          <a:xfrm>
            <a:off x="6648493" y="3239504"/>
            <a:ext cx="5249095" cy="33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994771"/>
            <a:ext cx="580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길거리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버스킹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공연장 무대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15921" r="9549" b="30002"/>
          <a:stretch/>
        </p:blipFill>
        <p:spPr>
          <a:xfrm>
            <a:off x="7101492" y="1739908"/>
            <a:ext cx="3790604" cy="144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4631" r="12575"/>
          <a:stretch/>
        </p:blipFill>
        <p:spPr>
          <a:xfrm>
            <a:off x="2086495" y="1834529"/>
            <a:ext cx="1587731" cy="31762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6200000">
            <a:off x="2870080" y="1185572"/>
            <a:ext cx="38209" cy="157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2906" y="328413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629" y="155753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575" y="5432063"/>
            <a:ext cx="5765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폴리곤의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SD(Super Deformation)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사용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가로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50cm 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150cm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달 14"/>
          <p:cNvSpPr/>
          <p:nvPr/>
        </p:nvSpPr>
        <p:spPr>
          <a:xfrm>
            <a:off x="1853739" y="1866604"/>
            <a:ext cx="187975" cy="3152377"/>
          </a:xfrm>
          <a:prstGeom prst="moon">
            <a:avLst>
              <a:gd name="adj" fmla="val 3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019449" y="1064671"/>
            <a:ext cx="0" cy="5710299"/>
          </a:xfrm>
          <a:prstGeom prst="line">
            <a:avLst/>
          </a:prstGeom>
          <a:ln>
            <a:solidFill>
              <a:srgbClr val="FA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711" y="959783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4" b="21348"/>
          <a:stretch/>
        </p:blipFill>
        <p:spPr>
          <a:xfrm>
            <a:off x="180303" y="1785795"/>
            <a:ext cx="7383312" cy="441082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837127"/>
            <a:ext cx="12192000" cy="86228"/>
          </a:xfrm>
          <a:custGeom>
            <a:avLst/>
            <a:gdLst/>
            <a:ahLst/>
            <a:cxnLst/>
            <a:rect l="l" t="t" r="r" b="b"/>
            <a:pathLst>
              <a:path w="12192000" h="1270000">
                <a:moveTo>
                  <a:pt x="0" y="0"/>
                </a:moveTo>
                <a:lnTo>
                  <a:pt x="12192000" y="0"/>
                </a:lnTo>
                <a:lnTo>
                  <a:pt x="12192000" y="1269999"/>
                </a:lnTo>
                <a:lnTo>
                  <a:pt x="0" y="1269999"/>
                </a:lnTo>
                <a:lnTo>
                  <a:pt x="0" y="0"/>
                </a:lnTo>
                <a:close/>
              </a:path>
            </a:pathLst>
          </a:custGeom>
          <a:solidFill>
            <a:srgbClr val="FABA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0303" y="129241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게임소개 및 특징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58948" y="3863662"/>
            <a:ext cx="2004667" cy="811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621518" y="2740771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7621518" y="4130705"/>
            <a:ext cx="415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1518" y="2532920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Donation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후원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시청자들이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스트리머에게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후원을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하였을때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코인을 획득해 상품을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살 수 있다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1518" y="3972276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트위치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채팅을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채팅으로 설정하여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스트리머와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시청자의 실시간 소통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6173" y="2659441"/>
            <a:ext cx="2004667" cy="112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3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882</Words>
  <Application>Microsoft Office PowerPoint</Application>
  <PresentationFormat>와이드스크린</PresentationFormat>
  <Paragraphs>240</Paragraphs>
  <Slides>19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Abadi</vt:lpstr>
      <vt:lpstr>Adobe 고딕 Std B</vt:lpstr>
      <vt:lpstr>HY견고딕</vt:lpstr>
      <vt:lpstr>HY헤드라인M</vt:lpstr>
      <vt:lpstr>맑은 고딕</vt:lpstr>
      <vt:lpstr>배달의민족 도현</vt:lpstr>
      <vt:lpstr>타이포_쌍문동 B</vt:lpstr>
      <vt:lpstr>Arial</vt:lpstr>
      <vt:lpstr>Segoe UI Black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천기 김</dc:creator>
  <cp:lastModifiedBy>김 천기</cp:lastModifiedBy>
  <cp:revision>103</cp:revision>
  <dcterms:created xsi:type="dcterms:W3CDTF">2018-11-26T03:51:23Z</dcterms:created>
  <dcterms:modified xsi:type="dcterms:W3CDTF">2018-12-22T13:16:23Z</dcterms:modified>
</cp:coreProperties>
</file>